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3667518-2CAA-429C-889F-B46811DA4A05}" type="datetimeFigureOut">
              <a:rPr lang="ru-RU" smtClean="0"/>
              <a:t>09.07.2014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7586A4D-3212-4862-8C04-35030F4EA13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667518-2CAA-429C-889F-B46811DA4A05}" type="datetimeFigureOut">
              <a:rPr lang="ru-RU" smtClean="0"/>
              <a:t>09.07.2014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586A4D-3212-4862-8C04-35030F4EA1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3667518-2CAA-429C-889F-B46811DA4A05}" type="datetimeFigureOut">
              <a:rPr lang="ru-RU" smtClean="0"/>
              <a:t>09.07.2014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7586A4D-3212-4862-8C04-35030F4EA1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667518-2CAA-429C-889F-B46811DA4A05}" type="datetimeFigureOut">
              <a:rPr lang="ru-RU" smtClean="0"/>
              <a:t>09.07.2014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586A4D-3212-4862-8C04-35030F4EA1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3667518-2CAA-429C-889F-B46811DA4A05}" type="datetimeFigureOut">
              <a:rPr lang="ru-RU" smtClean="0"/>
              <a:t>09.07.2014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7586A4D-3212-4862-8C04-35030F4EA13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667518-2CAA-429C-889F-B46811DA4A05}" type="datetimeFigureOut">
              <a:rPr lang="ru-RU" smtClean="0"/>
              <a:t>09.07.2014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586A4D-3212-4862-8C04-35030F4EA1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667518-2CAA-429C-889F-B46811DA4A05}" type="datetimeFigureOut">
              <a:rPr lang="ru-RU" smtClean="0"/>
              <a:t>09.07.2014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586A4D-3212-4862-8C04-35030F4EA1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667518-2CAA-429C-889F-B46811DA4A05}" type="datetimeFigureOut">
              <a:rPr lang="ru-RU" smtClean="0"/>
              <a:t>09.07.2014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586A4D-3212-4862-8C04-35030F4EA1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3667518-2CAA-429C-889F-B46811DA4A05}" type="datetimeFigureOut">
              <a:rPr lang="ru-RU" smtClean="0"/>
              <a:t>09.07.2014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586A4D-3212-4862-8C04-35030F4EA1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667518-2CAA-429C-889F-B46811DA4A05}" type="datetimeFigureOut">
              <a:rPr lang="ru-RU" smtClean="0"/>
              <a:t>09.07.2014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586A4D-3212-4862-8C04-35030F4EA1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667518-2CAA-429C-889F-B46811DA4A05}" type="datetimeFigureOut">
              <a:rPr lang="ru-RU" smtClean="0"/>
              <a:t>09.07.2014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586A4D-3212-4862-8C04-35030F4EA13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3667518-2CAA-429C-889F-B46811DA4A05}" type="datetimeFigureOut">
              <a:rPr lang="ru-RU" smtClean="0"/>
              <a:t>09.07.2014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7586A4D-3212-4862-8C04-35030F4EA13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5292080" y="2348880"/>
            <a:ext cx="3429000" cy="205740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be-BY" sz="5400" i="1" cap="none" dirty="0" smtClean="0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Люби</a:t>
            </a:r>
            <a:br>
              <a:rPr lang="be-BY" sz="5400" i="1" cap="none" dirty="0" smtClean="0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be-BY" sz="5400" i="1" cap="none" dirty="0" smtClean="0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be-BY" sz="5400" i="1" cap="none" dirty="0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и знай </a:t>
            </a:r>
            <a:r>
              <a:rPr lang="be-BY" sz="5400" i="1" cap="none" dirty="0" smtClean="0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be-BY" sz="5400" i="1" cap="none" dirty="0" smtClean="0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be-BY" sz="5400" i="1" cap="none" dirty="0" smtClean="0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св</a:t>
            </a:r>
            <a:r>
              <a:rPr lang="ru-RU" sz="5400" i="1" cap="none" dirty="0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ой край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half" idx="2"/>
          </p:nvPr>
        </p:nvSpPr>
        <p:spPr>
          <a:xfrm>
            <a:off x="2987824" y="5445224"/>
            <a:ext cx="3429000" cy="1920240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в</a:t>
            </a:r>
            <a:r>
              <a:rPr lang="ru-RU" sz="3200" dirty="0" smtClean="0"/>
              <a:t> и к т о р и н а</a:t>
            </a:r>
            <a:endParaRPr lang="ru-RU" sz="3200" dirty="0"/>
          </a:p>
        </p:txBody>
      </p:sp>
      <p:pic>
        <p:nvPicPr>
          <p:cNvPr id="13" name="Рисунок 12"/>
          <p:cNvPicPr>
            <a:picLocks noGrp="1"/>
          </p:cNvPicPr>
          <p:nvPr>
            <p:ph type="pic" idx="1"/>
          </p:nvPr>
        </p:nvPicPr>
        <p:blipFill rotWithShape="1">
          <a:blip r:embed="rId2"/>
          <a:srcRect l="18822" r="18822"/>
          <a:stretch/>
        </p:blipFill>
        <p:spPr bwMode="auto">
          <a:xfrm>
            <a:off x="539552" y="1052736"/>
            <a:ext cx="4206240" cy="42062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0103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1601416"/>
            <a:ext cx="5904656" cy="525658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sz="1600" dirty="0" smtClean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целью популяризации краеведческих знаний,  изучения исторического прошлого и настоящего края, расширения кругозора</a:t>
            </a:r>
            <a:b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err="1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Каменецкая</a:t>
            </a:r>
            <a: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Центральная районная библиотека предлагает принять участие в викторине </a:t>
            </a:r>
            <a:r>
              <a:rPr lang="be-BY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“Люби и знай св</a:t>
            </a:r>
            <a: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ой край</a:t>
            </a:r>
            <a:r>
              <a:rPr lang="be-BY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приуроченной ко дню города и 70-летию освобождения Каменца и </a:t>
            </a:r>
            <a:r>
              <a:rPr lang="ru-RU" sz="1600" dirty="0" err="1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Каменецкого</a:t>
            </a:r>
            <a: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района</a:t>
            </a:r>
            <a:r>
              <a:rPr lang="be-BY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от немецко-фашистских </a:t>
            </a:r>
            <a: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захватчиков.</a:t>
            </a:r>
            <a:b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Найти ответы на вопросы викторины, удовлетворить свои интересы по </a:t>
            </a:r>
            <a:r>
              <a:rPr lang="ru-RU" sz="1600" dirty="0" smtClean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истории города и  </a:t>
            </a:r>
            <a: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района, побольше узнать о его достопримечательностях и известных людях края вы сможете </a:t>
            </a:r>
            <a:r>
              <a:rPr lang="ru-RU" sz="160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smtClean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центральной</a:t>
            </a:r>
            <a:r>
              <a:rPr lang="ru-RU" sz="1600" smtClean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библиотеке и других библиотеках системы.</a:t>
            </a:r>
            <a:br>
              <a:rPr lang="ru-RU" sz="1600" dirty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6846" y="1268760"/>
            <a:ext cx="2587253" cy="4407768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2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lnSpc>
                <a:spcPct val="150000"/>
              </a:lnSpc>
            </a:pPr>
            <a:r>
              <a:rPr lang="ru-RU" sz="2300" dirty="0" smtClean="0">
                <a:ln w="50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Уважаемые посетители нашего  сайта и любители краеведения!</a:t>
            </a:r>
            <a:br>
              <a:rPr lang="ru-RU" sz="2300" dirty="0" smtClean="0">
                <a:ln w="50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ln w="50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300" dirty="0" smtClean="0">
                <a:ln w="50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600" dirty="0" smtClean="0">
                <a:ln w="50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096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7920880" cy="640871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3300" b="1" dirty="0"/>
              <a:t>Викторина</a:t>
            </a:r>
            <a:endParaRPr lang="ru-RU" sz="3300" dirty="0"/>
          </a:p>
          <a:p>
            <a:pPr marL="0" indent="0" algn="ctr">
              <a:buNone/>
            </a:pPr>
            <a:r>
              <a:rPr lang="be-BY" sz="3300" b="1" dirty="0"/>
              <a:t>“Люби и знай св</a:t>
            </a:r>
            <a:r>
              <a:rPr lang="ru-RU" sz="3300" b="1" dirty="0"/>
              <a:t>ой край</a:t>
            </a:r>
            <a:r>
              <a:rPr lang="be-BY" sz="3300" b="1" dirty="0"/>
              <a:t>”</a:t>
            </a:r>
            <a:endParaRPr lang="ru-RU" sz="3300" dirty="0"/>
          </a:p>
          <a:p>
            <a:pPr marL="0" lvl="0" indent="354013">
              <a:lnSpc>
                <a:spcPct val="120000"/>
              </a:lnSpc>
              <a:buNone/>
            </a:pPr>
            <a:r>
              <a:rPr lang="ru-RU" sz="2900" dirty="0" smtClean="0"/>
              <a:t>1.В </a:t>
            </a:r>
            <a:r>
              <a:rPr lang="ru-RU" sz="2900" dirty="0"/>
              <a:t>каком письменном источнике впервые упоминается Каменец?</a:t>
            </a:r>
          </a:p>
          <a:p>
            <a:pPr marL="0" lvl="0" indent="354013">
              <a:lnSpc>
                <a:spcPct val="120000"/>
              </a:lnSpc>
              <a:buNone/>
            </a:pPr>
            <a:r>
              <a:rPr lang="ru-RU" sz="2900" dirty="0" smtClean="0"/>
              <a:t>2.Какой </a:t>
            </a:r>
            <a:r>
              <a:rPr lang="ru-RU" sz="2900" dirty="0"/>
              <a:t>год считается датой основания Каменца? </a:t>
            </a:r>
          </a:p>
          <a:p>
            <a:pPr marL="0" lvl="0" indent="354013">
              <a:lnSpc>
                <a:spcPct val="120000"/>
              </a:lnSpc>
              <a:buNone/>
            </a:pPr>
            <a:r>
              <a:rPr lang="ru-RU" sz="2900" dirty="0" smtClean="0"/>
              <a:t>3.Кто </a:t>
            </a:r>
            <a:r>
              <a:rPr lang="ru-RU" sz="2900" dirty="0"/>
              <a:t>основал</a:t>
            </a:r>
            <a:r>
              <a:rPr lang="be-BY" sz="2900" dirty="0"/>
              <a:t> город Каменец</a:t>
            </a:r>
            <a:r>
              <a:rPr lang="ru-RU" sz="2900" dirty="0"/>
              <a:t>?</a:t>
            </a:r>
            <a:r>
              <a:rPr lang="be-BY" sz="2900" dirty="0"/>
              <a:t> </a:t>
            </a:r>
            <a:endParaRPr lang="ru-RU" sz="2900" dirty="0"/>
          </a:p>
          <a:p>
            <a:pPr marL="0" lvl="0" indent="354013">
              <a:lnSpc>
                <a:spcPct val="120000"/>
              </a:lnSpc>
              <a:buNone/>
            </a:pPr>
            <a:r>
              <a:rPr lang="ru-RU" sz="2900" dirty="0" smtClean="0"/>
              <a:t>4.На </a:t>
            </a:r>
            <a:r>
              <a:rPr lang="ru-RU" sz="2900" dirty="0"/>
              <a:t>какой улице находится памятник основателю города? </a:t>
            </a:r>
          </a:p>
          <a:p>
            <a:pPr marL="0" lvl="0" indent="354013">
              <a:lnSpc>
                <a:spcPct val="120000"/>
              </a:lnSpc>
              <a:buNone/>
            </a:pPr>
            <a:r>
              <a:rPr lang="ru-RU" sz="2900" dirty="0" smtClean="0"/>
              <a:t>5.Какое </a:t>
            </a:r>
            <a:r>
              <a:rPr lang="ru-RU" sz="2900" dirty="0"/>
              <a:t>архитектурное сооружение самое </a:t>
            </a:r>
            <a:r>
              <a:rPr lang="be-BY" sz="2900" dirty="0"/>
              <a:t>знач</a:t>
            </a:r>
            <a:r>
              <a:rPr lang="ru-RU" sz="2900" dirty="0" err="1"/>
              <a:t>имое</a:t>
            </a:r>
            <a:r>
              <a:rPr lang="ru-RU" sz="2900" dirty="0"/>
              <a:t> в Каменце? </a:t>
            </a:r>
          </a:p>
          <a:p>
            <a:pPr marL="0" lvl="0" indent="354013">
              <a:lnSpc>
                <a:spcPct val="120000"/>
              </a:lnSpc>
              <a:buNone/>
            </a:pPr>
            <a:r>
              <a:rPr lang="ru-RU" sz="2900" dirty="0" smtClean="0"/>
              <a:t>6.Укажите </a:t>
            </a:r>
            <a:r>
              <a:rPr lang="ru-RU" sz="2900" dirty="0"/>
              <a:t>имя архитектора (мастера-</a:t>
            </a:r>
            <a:r>
              <a:rPr lang="ru-RU" sz="2900" dirty="0" err="1"/>
              <a:t>градоруба</a:t>
            </a:r>
            <a:r>
              <a:rPr lang="ru-RU" sz="2900" dirty="0"/>
              <a:t>) по проекту которого местные жители построили башню? </a:t>
            </a:r>
          </a:p>
          <a:p>
            <a:pPr marL="0" lvl="0" indent="354013">
              <a:lnSpc>
                <a:spcPct val="120000"/>
              </a:lnSpc>
              <a:buNone/>
            </a:pPr>
            <a:r>
              <a:rPr lang="be-BY" sz="2900" dirty="0" smtClean="0"/>
              <a:t>7.Сколько </a:t>
            </a:r>
            <a:r>
              <a:rPr lang="be-BY" sz="2900" dirty="0"/>
              <a:t>зубцов на башне? </a:t>
            </a:r>
            <a:endParaRPr lang="ru-RU" sz="2900" dirty="0"/>
          </a:p>
          <a:p>
            <a:pPr marL="0" lvl="0" indent="354013">
              <a:lnSpc>
                <a:spcPct val="120000"/>
              </a:lnSpc>
              <a:buNone/>
            </a:pPr>
            <a:r>
              <a:rPr lang="be-BY" sz="2900" dirty="0" smtClean="0"/>
              <a:t>8.Назов</a:t>
            </a:r>
            <a:r>
              <a:rPr lang="ru-RU" sz="2900" dirty="0" err="1"/>
              <a:t>ите</a:t>
            </a:r>
            <a:r>
              <a:rPr lang="ru-RU" sz="2900" dirty="0"/>
              <a:t> имя известного белорусского художника 2 половины </a:t>
            </a:r>
            <a:r>
              <a:rPr lang="en-US" sz="2900" dirty="0"/>
              <a:t>XIX</a:t>
            </a:r>
            <a:r>
              <a:rPr lang="ru-RU" sz="2900" dirty="0"/>
              <a:t>в., который дважды сделал зарисовки Белой вежи и окрестностей. </a:t>
            </a:r>
          </a:p>
          <a:p>
            <a:pPr marL="0" lvl="0" indent="354013">
              <a:lnSpc>
                <a:spcPct val="120000"/>
              </a:lnSpc>
              <a:buNone/>
            </a:pPr>
            <a:r>
              <a:rPr lang="ru-RU" sz="2900" dirty="0" smtClean="0"/>
              <a:t>9.Знаете </a:t>
            </a:r>
            <a:r>
              <a:rPr lang="ru-RU" sz="2900" dirty="0"/>
              <a:t>ли вы, какой герб у нашего города, что на нём изображено? </a:t>
            </a:r>
          </a:p>
          <a:p>
            <a:pPr marL="0" lvl="0" indent="354013">
              <a:lnSpc>
                <a:spcPct val="120000"/>
              </a:lnSpc>
              <a:buNone/>
            </a:pPr>
            <a:r>
              <a:rPr lang="be-BY" sz="2900" dirty="0" smtClean="0"/>
              <a:t>10.Назовите </a:t>
            </a:r>
            <a:r>
              <a:rPr lang="be-BY" sz="2900" dirty="0"/>
              <a:t>год начала формирования заповедного режима в Беловежской пуще? </a:t>
            </a:r>
            <a:endParaRPr lang="ru-RU" sz="2900" dirty="0"/>
          </a:p>
          <a:p>
            <a:pPr marL="0" lvl="0" indent="354013">
              <a:lnSpc>
                <a:spcPct val="120000"/>
              </a:lnSpc>
              <a:buNone/>
            </a:pPr>
            <a:r>
              <a:rPr lang="be-BY" sz="2900" dirty="0" smtClean="0"/>
              <a:t>11. </a:t>
            </a:r>
            <a:r>
              <a:rPr lang="ru-RU" sz="2900" dirty="0"/>
              <a:t>В каком году Каменец получил </a:t>
            </a:r>
            <a:r>
              <a:rPr lang="ru-RU" sz="2900" dirty="0" err="1"/>
              <a:t>Магдэбургское</a:t>
            </a:r>
            <a:r>
              <a:rPr lang="ru-RU" sz="2900" dirty="0"/>
              <a:t> право? </a:t>
            </a:r>
          </a:p>
          <a:p>
            <a:pPr marL="0" lvl="0" indent="354013">
              <a:lnSpc>
                <a:spcPct val="120000"/>
              </a:lnSpc>
              <a:buNone/>
            </a:pPr>
            <a:r>
              <a:rPr lang="be-BY" sz="2900" dirty="0" smtClean="0"/>
              <a:t>12.В </a:t>
            </a:r>
            <a:r>
              <a:rPr lang="be-BY" sz="2900" dirty="0"/>
              <a:t>каком населенном пункте замок превратился в руины, но </a:t>
            </a:r>
            <a:r>
              <a:rPr lang="ru-RU" sz="2900" dirty="0"/>
              <a:t>сохранился дворец, построенный женой Павла </a:t>
            </a:r>
            <a:r>
              <a:rPr lang="ru-RU" sz="2900" dirty="0" err="1"/>
              <a:t>Сапеги</a:t>
            </a:r>
            <a:r>
              <a:rPr lang="ru-RU" sz="2900" dirty="0"/>
              <a:t> Пелагеей </a:t>
            </a:r>
            <a:r>
              <a:rPr lang="ru-RU" sz="2900" dirty="0" err="1"/>
              <a:t>Потоцкой</a:t>
            </a:r>
            <a:r>
              <a:rPr lang="ru-RU" sz="2900" dirty="0"/>
              <a:t> и парк, ею расширенный? </a:t>
            </a:r>
          </a:p>
          <a:p>
            <a:pPr marL="0" lvl="0" indent="354013">
              <a:lnSpc>
                <a:spcPct val="120000"/>
              </a:lnSpc>
              <a:buNone/>
            </a:pPr>
            <a:r>
              <a:rPr lang="ru-RU" sz="2900" dirty="0" smtClean="0"/>
              <a:t>13.Где </a:t>
            </a:r>
            <a:r>
              <a:rPr lang="ru-RU" sz="2900" dirty="0"/>
              <a:t>на территории </a:t>
            </a:r>
            <a:r>
              <a:rPr lang="ru-RU" sz="2900" dirty="0" err="1"/>
              <a:t>ра</a:t>
            </a:r>
            <a:r>
              <a:rPr lang="be-BY" sz="2900" dirty="0"/>
              <a:t>йо</a:t>
            </a:r>
            <a:r>
              <a:rPr lang="ru-RU" sz="2900" dirty="0"/>
              <a:t>на хранились останки последнего короля польского и великого князя литовского Станислава II Августа </a:t>
            </a:r>
            <a:r>
              <a:rPr lang="ru-RU" sz="2900" dirty="0" err="1"/>
              <a:t>Понятовского</a:t>
            </a:r>
            <a:r>
              <a:rPr lang="ru-RU" sz="2900" dirty="0"/>
              <a:t>?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3914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7848872" cy="6624736"/>
          </a:xfrm>
        </p:spPr>
        <p:txBody>
          <a:bodyPr>
            <a:normAutofit fontScale="55000" lnSpcReduction="20000"/>
          </a:bodyPr>
          <a:lstStyle/>
          <a:p>
            <a:pPr marL="0" lvl="0" indent="354013">
              <a:buNone/>
            </a:pPr>
            <a:r>
              <a:rPr lang="ru-RU" sz="3300" dirty="0" smtClean="0"/>
              <a:t>14.В </a:t>
            </a:r>
            <a:r>
              <a:rPr lang="ru-RU" sz="3300" dirty="0"/>
              <a:t>честь какого святого названа церковь</a:t>
            </a:r>
            <a:r>
              <a:rPr lang="be-BY" sz="3300" dirty="0"/>
              <a:t> в Каменце</a:t>
            </a:r>
            <a:r>
              <a:rPr lang="ru-RU" sz="3300" dirty="0"/>
              <a:t>? </a:t>
            </a:r>
          </a:p>
          <a:p>
            <a:pPr marL="0" lvl="0" indent="354013">
              <a:buNone/>
            </a:pPr>
            <a:r>
              <a:rPr lang="ru-RU" sz="3300" dirty="0" smtClean="0"/>
              <a:t>15.Кто </a:t>
            </a:r>
            <a:r>
              <a:rPr lang="ru-RU" sz="3300" dirty="0"/>
              <a:t>выделил деньги на строительство </a:t>
            </a:r>
            <a:r>
              <a:rPr lang="be-BY" sz="3300" dirty="0"/>
              <a:t>Каменецкого </a:t>
            </a:r>
            <a:r>
              <a:rPr lang="ru-RU" sz="3300" dirty="0"/>
              <a:t>храма? </a:t>
            </a:r>
          </a:p>
          <a:p>
            <a:pPr marL="0" lvl="0" indent="354013">
              <a:buNone/>
            </a:pPr>
            <a:r>
              <a:rPr lang="ru-RU" sz="3300" dirty="0" smtClean="0"/>
              <a:t>16.В </a:t>
            </a:r>
            <a:r>
              <a:rPr lang="ru-RU" sz="3300" dirty="0"/>
              <a:t>честь каких апостолов назван костёл</a:t>
            </a:r>
            <a:r>
              <a:rPr lang="be-BY" sz="3300" dirty="0"/>
              <a:t> в Каменце</a:t>
            </a:r>
            <a:r>
              <a:rPr lang="ru-RU" sz="3300" dirty="0"/>
              <a:t>? </a:t>
            </a:r>
          </a:p>
          <a:p>
            <a:pPr marL="0" lvl="0" indent="354013">
              <a:buNone/>
            </a:pPr>
            <a:r>
              <a:rPr lang="ru-RU" sz="3300" dirty="0" smtClean="0"/>
              <a:t>17.Когда </a:t>
            </a:r>
            <a:r>
              <a:rPr lang="ru-RU" sz="3300" dirty="0"/>
              <a:t>был освобождён Каменец от немецко-фашистских захватчиков </a:t>
            </a:r>
          </a:p>
          <a:p>
            <a:pPr marL="0" lvl="0" indent="354013">
              <a:buNone/>
            </a:pPr>
            <a:r>
              <a:rPr lang="ru-RU" sz="3300" dirty="0"/>
              <a:t> </a:t>
            </a:r>
            <a:r>
              <a:rPr lang="ru-RU" sz="3300" dirty="0" smtClean="0"/>
              <a:t>18.Какие </a:t>
            </a:r>
            <a:r>
              <a:rPr lang="ru-RU" sz="3300" dirty="0"/>
              <a:t>улицы Каменца названы в честь героев Вов? </a:t>
            </a:r>
          </a:p>
          <a:p>
            <a:pPr marL="0" lvl="0" indent="354013">
              <a:buNone/>
            </a:pPr>
            <a:r>
              <a:rPr lang="be-BY" sz="3300" dirty="0" smtClean="0"/>
              <a:t>19.Могила </a:t>
            </a:r>
            <a:r>
              <a:rPr lang="be-BY" sz="3300" dirty="0"/>
              <a:t>кого находится в сквере возле СШ № 1? </a:t>
            </a:r>
            <a:endParaRPr lang="ru-RU" sz="3300" dirty="0"/>
          </a:p>
          <a:p>
            <a:pPr marL="0" lvl="0" indent="354013">
              <a:buNone/>
            </a:pPr>
            <a:r>
              <a:rPr lang="be-BY" sz="3300" dirty="0" smtClean="0"/>
              <a:t>20.Какая </a:t>
            </a:r>
            <a:r>
              <a:rPr lang="be-BY" sz="3300" dirty="0"/>
              <a:t>деревня в Каменецком раёне повторила судьбу Хатыни? </a:t>
            </a:r>
            <a:endParaRPr lang="ru-RU" sz="3300" dirty="0"/>
          </a:p>
          <a:p>
            <a:pPr marL="0" lvl="0" indent="354013">
              <a:buNone/>
            </a:pPr>
            <a:r>
              <a:rPr lang="be-BY" sz="3300" dirty="0" smtClean="0"/>
              <a:t>21.Какая </a:t>
            </a:r>
            <a:r>
              <a:rPr lang="be-BY" sz="3300" dirty="0"/>
              <a:t>деревня, вместе с её жителями спаслась от уничтожения немецкими карателями и какое событие послужило ей событием? </a:t>
            </a:r>
            <a:endParaRPr lang="ru-RU" sz="3300" dirty="0"/>
          </a:p>
          <a:p>
            <a:pPr marL="0" lvl="0" indent="354013">
              <a:buNone/>
            </a:pPr>
            <a:r>
              <a:rPr lang="ru-RU" sz="3300" dirty="0" smtClean="0"/>
              <a:t>22.В </a:t>
            </a:r>
            <a:r>
              <a:rPr lang="ru-RU" sz="3300" dirty="0"/>
              <a:t>каком году</a:t>
            </a:r>
            <a:r>
              <a:rPr lang="be-BY" sz="3300" dirty="0"/>
              <a:t> Каменец</a:t>
            </a:r>
            <a:r>
              <a:rPr lang="ru-RU" sz="3300" dirty="0"/>
              <a:t> получил статус города? </a:t>
            </a:r>
          </a:p>
          <a:p>
            <a:pPr marL="0" lvl="0" indent="354013">
              <a:buNone/>
            </a:pPr>
            <a:r>
              <a:rPr lang="ru-RU" sz="3300" dirty="0" smtClean="0"/>
              <a:t>23.Какие </a:t>
            </a:r>
            <a:r>
              <a:rPr lang="ru-RU" sz="3300" dirty="0"/>
              <a:t>реки протекают на территории района? </a:t>
            </a:r>
          </a:p>
          <a:p>
            <a:pPr marL="0" lvl="0" indent="354013">
              <a:buNone/>
            </a:pPr>
            <a:r>
              <a:rPr lang="ru-RU" sz="3300" dirty="0" smtClean="0"/>
              <a:t>24.Где </a:t>
            </a:r>
            <a:r>
              <a:rPr lang="ru-RU" sz="3300" dirty="0"/>
              <a:t>на территории </a:t>
            </a:r>
            <a:r>
              <a:rPr lang="ru-RU" sz="3300" dirty="0" err="1"/>
              <a:t>Каменецкого</a:t>
            </a:r>
            <a:r>
              <a:rPr lang="ru-RU" sz="3300" dirty="0"/>
              <a:t> района находятся освящённые родники? </a:t>
            </a:r>
          </a:p>
          <a:p>
            <a:pPr marL="0" lvl="0" indent="354013">
              <a:buNone/>
            </a:pPr>
            <a:r>
              <a:rPr lang="ru-RU" sz="3300" dirty="0" smtClean="0"/>
              <a:t>25.Есть </a:t>
            </a:r>
            <a:r>
              <a:rPr lang="ru-RU" sz="3300" dirty="0"/>
              <a:t>ли в нашем районе музеи, как они называются и где расположены? </a:t>
            </a:r>
          </a:p>
          <a:p>
            <a:pPr marL="0" lvl="0" indent="354013">
              <a:buNone/>
            </a:pPr>
            <a:r>
              <a:rPr lang="ru-RU" sz="3300" dirty="0" smtClean="0"/>
              <a:t>26.Кто </a:t>
            </a:r>
            <a:r>
              <a:rPr lang="ru-RU" sz="3300" dirty="0"/>
              <a:t>такой Всеволод </a:t>
            </a:r>
            <a:r>
              <a:rPr lang="ru-RU" sz="3300" dirty="0" err="1"/>
              <a:t>Макарович</a:t>
            </a:r>
            <a:r>
              <a:rPr lang="ru-RU" sz="3300" dirty="0"/>
              <a:t> </a:t>
            </a:r>
            <a:r>
              <a:rPr lang="ru-RU" sz="3300" dirty="0" err="1"/>
              <a:t>Игнатовский</a:t>
            </a:r>
            <a:r>
              <a:rPr lang="ru-RU" sz="3300" dirty="0"/>
              <a:t> и какое учреждение носит его имя? </a:t>
            </a:r>
          </a:p>
          <a:p>
            <a:pPr marL="0" lvl="0" indent="354013">
              <a:buNone/>
            </a:pPr>
            <a:r>
              <a:rPr lang="ru-RU" sz="3300" dirty="0" smtClean="0"/>
              <a:t>27.В </a:t>
            </a:r>
            <a:r>
              <a:rPr lang="ru-RU" sz="3300" dirty="0"/>
              <a:t>каком художественном произведении описаны исторические события, происходящие в </a:t>
            </a:r>
            <a:r>
              <a:rPr lang="ru-RU" sz="3300" dirty="0" err="1"/>
              <a:t>Каменеце</a:t>
            </a:r>
            <a:r>
              <a:rPr lang="ru-RU" sz="3300" dirty="0"/>
              <a:t> и окрестностях и кто автор этого произведения?</a:t>
            </a:r>
          </a:p>
          <a:p>
            <a:pPr marL="0" lvl="0" indent="354013">
              <a:buNone/>
            </a:pPr>
            <a:r>
              <a:rPr lang="ru-RU" sz="3300" dirty="0" smtClean="0"/>
              <a:t>28.Назовите </a:t>
            </a:r>
            <a:r>
              <a:rPr lang="ru-RU" sz="3300" dirty="0"/>
              <a:t>писателей и поэтов нашего </a:t>
            </a:r>
            <a:r>
              <a:rPr lang="be-BY" sz="3300" dirty="0"/>
              <a:t>края</a:t>
            </a:r>
            <a:r>
              <a:rPr lang="ru-RU" sz="3300" dirty="0"/>
              <a:t>? </a:t>
            </a:r>
          </a:p>
          <a:p>
            <a:pPr marL="0" lvl="0" indent="354013">
              <a:buNone/>
            </a:pPr>
            <a:r>
              <a:rPr lang="ru-RU" sz="3300" dirty="0" smtClean="0"/>
              <a:t>29.Назовите </a:t>
            </a:r>
            <a:r>
              <a:rPr lang="be-BY" sz="3300" dirty="0"/>
              <a:t>художников и скульпторов</a:t>
            </a:r>
            <a:r>
              <a:rPr lang="ru-RU" sz="3300" dirty="0"/>
              <a:t> – уроженцев нашего </a:t>
            </a:r>
            <a:r>
              <a:rPr lang="be-BY" sz="3300" dirty="0"/>
              <a:t>края</a:t>
            </a:r>
            <a:r>
              <a:rPr lang="ru-RU" sz="3300" dirty="0"/>
              <a:t>? </a:t>
            </a:r>
          </a:p>
          <a:p>
            <a:pPr marL="0" lvl="0" indent="354013">
              <a:buNone/>
            </a:pPr>
            <a:r>
              <a:rPr lang="ru-RU" sz="3300" dirty="0" smtClean="0"/>
              <a:t>30.Кто </a:t>
            </a:r>
            <a:r>
              <a:rPr lang="ru-RU" sz="3300" dirty="0"/>
              <a:t>автор книг «Мой город», «Народ, который жил среди нас»?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3804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62</TotalTime>
  <Words>364</Words>
  <Application>Microsoft Office PowerPoint</Application>
  <PresentationFormat>Экран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Изящная</vt:lpstr>
      <vt:lpstr>Люби  и знай  свой край</vt:lpstr>
      <vt:lpstr>        С целью популяризации краеведческих знаний,  изучения исторического прошлого и настоящего края, расширения кругозора Каменецкая Центральная районная библиотека предлагает принять участие в викторине “Люби и знай свой край”,  приуроченной ко дню города и 70-летию освобождения Каменца и Каменецкого района от немецко-фашистских захватчиков. Найти ответы на вопросы викторины, удовлетворить свои интересы по истории города и  района, побольше узнать о его достопримечательностях и известных людях края вы сможете в центральной библиотеке и других библиотеках системы.  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Люби  и знай  свой край</dc:title>
  <dc:creator>RD TEST</dc:creator>
  <cp:lastModifiedBy>RD TEST</cp:lastModifiedBy>
  <cp:revision>7</cp:revision>
  <dcterms:created xsi:type="dcterms:W3CDTF">2014-07-09T11:47:49Z</dcterms:created>
  <dcterms:modified xsi:type="dcterms:W3CDTF">2014-07-09T13:33:58Z</dcterms:modified>
</cp:coreProperties>
</file>